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8" r:id="rId5"/>
    <p:sldId id="271" r:id="rId6"/>
    <p:sldId id="272" r:id="rId7"/>
    <p:sldId id="267" r:id="rId8"/>
    <p:sldId id="259" r:id="rId9"/>
    <p:sldId id="260" r:id="rId10"/>
    <p:sldId id="261" r:id="rId11"/>
    <p:sldId id="273" r:id="rId12"/>
    <p:sldId id="275" r:id="rId13"/>
    <p:sldId id="279" r:id="rId14"/>
    <p:sldId id="274" r:id="rId15"/>
    <p:sldId id="264" r:id="rId16"/>
    <p:sldId id="262" r:id="rId17"/>
    <p:sldId id="280" r:id="rId18"/>
    <p:sldId id="266" r:id="rId19"/>
    <p:sldId id="277" r:id="rId20"/>
    <p:sldId id="278" r:id="rId21"/>
    <p:sldId id="265" r:id="rId22"/>
    <p:sldId id="276" r:id="rId23"/>
    <p:sldId id="281"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4FB1E5D3-BB7C-4452-A844-053D58AAFF06}" type="datetimeFigureOut">
              <a:rPr lang="tr-TR" smtClean="0"/>
              <a:t>3.4.2024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3658659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B1E5D3-BB7C-4452-A844-053D58AAFF06}" type="datetimeFigureOut">
              <a:rPr lang="tr-TR" smtClean="0"/>
              <a:t>3.4.2024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1258599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B1E5D3-BB7C-4452-A844-053D58AAFF06}" type="datetimeFigureOut">
              <a:rPr lang="tr-TR" smtClean="0"/>
              <a:t>3.4.2024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261985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4FB1E5D3-BB7C-4452-A844-053D58AAFF06}" type="datetimeFigureOut">
              <a:rPr lang="tr-TR" smtClean="0"/>
              <a:t>3.4.2024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2208144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4FB1E5D3-BB7C-4452-A844-053D58AAFF06}" type="datetimeFigureOut">
              <a:rPr lang="tr-TR" smtClean="0"/>
              <a:t>3.4.2024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219077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4FB1E5D3-BB7C-4452-A844-053D58AAFF06}" type="datetimeFigureOut">
              <a:rPr lang="tr-TR" smtClean="0"/>
              <a:t>3.4.2024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381684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4FB1E5D3-BB7C-4452-A844-053D58AAFF06}" type="datetimeFigureOut">
              <a:rPr lang="tr-TR" smtClean="0"/>
              <a:t>3.4.2024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4950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4FB1E5D3-BB7C-4452-A844-053D58AAFF06}" type="datetimeFigureOut">
              <a:rPr lang="tr-TR" smtClean="0"/>
              <a:t>3.4.2024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536531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4FB1E5D3-BB7C-4452-A844-053D58AAFF06}" type="datetimeFigureOut">
              <a:rPr lang="tr-TR" smtClean="0"/>
              <a:t>3.4.2024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97553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FB1E5D3-BB7C-4452-A844-053D58AAFF06}" type="datetimeFigureOut">
              <a:rPr lang="tr-TR" smtClean="0"/>
              <a:t>3.4.2024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1035867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FB1E5D3-BB7C-4452-A844-053D58AAFF06}" type="datetimeFigureOut">
              <a:rPr lang="tr-TR" smtClean="0"/>
              <a:t>3.4.2024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85B816-FF4C-46B6-B026-3FAEA44CE12F}" type="slidenum">
              <a:rPr lang="tr-TR" smtClean="0"/>
              <a:t>‹#›</a:t>
            </a:fld>
            <a:endParaRPr lang="tr-TR"/>
          </a:p>
        </p:txBody>
      </p:sp>
    </p:spTree>
    <p:extLst>
      <p:ext uri="{BB962C8B-B14F-4D97-AF65-F5344CB8AC3E}">
        <p14:creationId xmlns:p14="http://schemas.microsoft.com/office/powerpoint/2010/main" val="356873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B1E5D3-BB7C-4452-A844-053D58AAFF06}" type="datetimeFigureOut">
              <a:rPr lang="tr-TR" smtClean="0"/>
              <a:t>3.4.2024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5B816-FF4C-46B6-B026-3FAEA44CE12F}" type="slidenum">
              <a:rPr lang="tr-TR" smtClean="0"/>
              <a:t>‹#›</a:t>
            </a:fld>
            <a:endParaRPr lang="tr-TR"/>
          </a:p>
        </p:txBody>
      </p:sp>
    </p:spTree>
    <p:extLst>
      <p:ext uri="{BB962C8B-B14F-4D97-AF65-F5344CB8AC3E}">
        <p14:creationId xmlns:p14="http://schemas.microsoft.com/office/powerpoint/2010/main" val="2471814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914399"/>
            <a:ext cx="9144000" cy="1162179"/>
          </a:xfrm>
        </p:spPr>
        <p:txBody>
          <a:bodyPr/>
          <a:lstStyle/>
          <a:p>
            <a:r>
              <a:rPr lang="tr-TR" dirty="0" smtClean="0"/>
              <a:t>AKIŞKANLARIN KİNEMATİĞİ</a:t>
            </a:r>
            <a:endParaRPr lang="tr-TR" dirty="0"/>
          </a:p>
        </p:txBody>
      </p:sp>
      <p:sp>
        <p:nvSpPr>
          <p:cNvPr id="3" name="Alt Başlık 2"/>
          <p:cNvSpPr>
            <a:spLocks noGrp="1"/>
          </p:cNvSpPr>
          <p:nvPr>
            <p:ph type="subTitle" idx="1"/>
          </p:nvPr>
        </p:nvSpPr>
        <p:spPr>
          <a:xfrm>
            <a:off x="1342767" y="2671162"/>
            <a:ext cx="9144000" cy="2798762"/>
          </a:xfrm>
        </p:spPr>
        <p:txBody>
          <a:bodyPr/>
          <a:lstStyle/>
          <a:p>
            <a:r>
              <a:rPr lang="tr-TR" dirty="0" smtClean="0"/>
              <a:t>Akışkanın hızı sıfırdan farklıdır</a:t>
            </a:r>
          </a:p>
          <a:p>
            <a:endParaRPr lang="tr-TR" dirty="0"/>
          </a:p>
          <a:p>
            <a:r>
              <a:rPr lang="tr-TR" dirty="0" smtClean="0"/>
              <a:t>Akışkanların hareketini iki farklı bakış açısı ile incelemek mümkündür.</a:t>
            </a:r>
          </a:p>
          <a:p>
            <a:pPr marL="457200" indent="-457200">
              <a:buAutoNum type="arabicParenR"/>
            </a:pPr>
            <a:r>
              <a:rPr lang="tr-TR" dirty="0" err="1" smtClean="0"/>
              <a:t>Lagrange</a:t>
            </a:r>
            <a:r>
              <a:rPr lang="tr-TR" dirty="0" smtClean="0"/>
              <a:t> Bakış açısı</a:t>
            </a:r>
          </a:p>
          <a:p>
            <a:pPr marL="457200" indent="-457200">
              <a:buAutoNum type="arabicParenR"/>
            </a:pPr>
            <a:r>
              <a:rPr lang="tr-TR" dirty="0" err="1" smtClean="0"/>
              <a:t>Euler</a:t>
            </a:r>
            <a:r>
              <a:rPr lang="tr-TR" dirty="0" smtClean="0"/>
              <a:t> Bakış açısı</a:t>
            </a:r>
            <a:endParaRPr lang="tr-TR" dirty="0"/>
          </a:p>
        </p:txBody>
      </p:sp>
    </p:spTree>
    <p:extLst>
      <p:ext uri="{BB962C8B-B14F-4D97-AF65-F5344CB8AC3E}">
        <p14:creationId xmlns:p14="http://schemas.microsoft.com/office/powerpoint/2010/main" val="266742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576262" y="500062"/>
            <a:ext cx="11039475" cy="5857875"/>
          </a:xfrm>
          <a:prstGeom prst="rect">
            <a:avLst/>
          </a:prstGeom>
        </p:spPr>
      </p:pic>
    </p:spTree>
    <p:extLst>
      <p:ext uri="{BB962C8B-B14F-4D97-AF65-F5344CB8AC3E}">
        <p14:creationId xmlns:p14="http://schemas.microsoft.com/office/powerpoint/2010/main" val="81934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Akım Çizgisi</a:t>
            </a:r>
            <a:endParaRPr lang="tr-TR" b="1"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694935" y="1635756"/>
            <a:ext cx="6785018" cy="4541207"/>
          </a:xfrm>
          <a:prstGeom prst="rect">
            <a:avLst/>
          </a:prstGeom>
        </p:spPr>
      </p:pic>
    </p:spTree>
    <p:extLst>
      <p:ext uri="{BB962C8B-B14F-4D97-AF65-F5344CB8AC3E}">
        <p14:creationId xmlns:p14="http://schemas.microsoft.com/office/powerpoint/2010/main" val="301938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4" name="Resim 3"/>
          <p:cNvPicPr>
            <a:picLocks noChangeAspect="1"/>
          </p:cNvPicPr>
          <p:nvPr/>
        </p:nvPicPr>
        <p:blipFill>
          <a:blip r:embed="rId2"/>
          <a:stretch>
            <a:fillRect/>
          </a:stretch>
        </p:blipFill>
        <p:spPr>
          <a:xfrm>
            <a:off x="838200" y="1027906"/>
            <a:ext cx="10115550" cy="3695700"/>
          </a:xfrm>
          <a:prstGeom prst="rect">
            <a:avLst/>
          </a:prstGeom>
        </p:spPr>
      </p:pic>
    </p:spTree>
    <p:extLst>
      <p:ext uri="{BB962C8B-B14F-4D97-AF65-F5344CB8AC3E}">
        <p14:creationId xmlns:p14="http://schemas.microsoft.com/office/powerpoint/2010/main" val="122597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971550" y="1690688"/>
            <a:ext cx="10248900" cy="4419600"/>
          </a:xfrm>
          <a:prstGeom prst="rect">
            <a:avLst/>
          </a:prstGeom>
        </p:spPr>
      </p:pic>
    </p:spTree>
    <p:extLst>
      <p:ext uri="{BB962C8B-B14F-4D97-AF65-F5344CB8AC3E}">
        <p14:creationId xmlns:p14="http://schemas.microsoft.com/office/powerpoint/2010/main" val="375285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796410"/>
          </a:xfrm>
        </p:spPr>
        <p:txBody>
          <a:bodyPr/>
          <a:lstStyle/>
          <a:p>
            <a:r>
              <a:rPr lang="tr-TR" b="1" dirty="0"/>
              <a:t>Akım Borusu</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221902" y="1348940"/>
            <a:ext cx="8358703" cy="5304707"/>
          </a:xfrm>
          <a:prstGeom prst="rect">
            <a:avLst/>
          </a:prstGeom>
        </p:spPr>
      </p:pic>
    </p:spTree>
    <p:extLst>
      <p:ext uri="{BB962C8B-B14F-4D97-AF65-F5344CB8AC3E}">
        <p14:creationId xmlns:p14="http://schemas.microsoft.com/office/powerpoint/2010/main" val="142415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Akım borusu içeriden dışarıya yada tersi yönde akım girişi olmayan kapalı bir hacim gibi düşünülebilir. </a:t>
            </a:r>
            <a:endParaRPr lang="tr-TR" dirty="0"/>
          </a:p>
        </p:txBody>
      </p:sp>
      <p:pic>
        <p:nvPicPr>
          <p:cNvPr id="4" name="Resim 3"/>
          <p:cNvPicPr>
            <a:picLocks noChangeAspect="1"/>
          </p:cNvPicPr>
          <p:nvPr/>
        </p:nvPicPr>
        <p:blipFill>
          <a:blip r:embed="rId2"/>
          <a:stretch>
            <a:fillRect/>
          </a:stretch>
        </p:blipFill>
        <p:spPr>
          <a:xfrm>
            <a:off x="2048391" y="2908900"/>
            <a:ext cx="6381750" cy="2809875"/>
          </a:xfrm>
          <a:prstGeom prst="rect">
            <a:avLst/>
          </a:prstGeom>
        </p:spPr>
      </p:pic>
    </p:spTree>
    <p:extLst>
      <p:ext uri="{BB962C8B-B14F-4D97-AF65-F5344CB8AC3E}">
        <p14:creationId xmlns:p14="http://schemas.microsoft.com/office/powerpoint/2010/main" val="2573130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Yörünge:</a:t>
            </a:r>
            <a:endParaRPr lang="tr-TR" b="1"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092" y="2880413"/>
            <a:ext cx="5376862"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ikdörtgen 5"/>
          <p:cNvSpPr/>
          <p:nvPr/>
        </p:nvSpPr>
        <p:spPr>
          <a:xfrm>
            <a:off x="1942822" y="5629790"/>
            <a:ext cx="8840507" cy="646331"/>
          </a:xfrm>
          <a:prstGeom prst="rect">
            <a:avLst/>
          </a:prstGeom>
        </p:spPr>
        <p:txBody>
          <a:bodyPr wrap="square">
            <a:spAutoFit/>
          </a:bodyPr>
          <a:lstStyle/>
          <a:p>
            <a:r>
              <a:rPr lang="tr-TR" dirty="0" smtClean="0">
                <a:latin typeface="+mn-lt"/>
              </a:rPr>
              <a:t>! Akım çizgisi ve yörünge ancak, zamanla-değişmeyen (kararlı)</a:t>
            </a:r>
            <a:r>
              <a:rPr lang="tr-TR" baseline="0" dirty="0" smtClean="0">
                <a:latin typeface="+mn-lt"/>
              </a:rPr>
              <a:t> </a:t>
            </a:r>
            <a:r>
              <a:rPr lang="tr-TR" dirty="0" smtClean="0">
                <a:latin typeface="+mn-lt"/>
              </a:rPr>
              <a:t>akım halinde üst üste düşerler. Zamanla-değişen akım halinde bunlar farklı farklı </a:t>
            </a:r>
            <a:r>
              <a:rPr lang="tr-TR" dirty="0" smtClean="0"/>
              <a:t>şeylerdir</a:t>
            </a:r>
            <a:endParaRPr lang="tr-TR" dirty="0"/>
          </a:p>
        </p:txBody>
      </p:sp>
      <p:sp>
        <p:nvSpPr>
          <p:cNvPr id="7" name="Dikdörtgen 6"/>
          <p:cNvSpPr/>
          <p:nvPr/>
        </p:nvSpPr>
        <p:spPr>
          <a:xfrm>
            <a:off x="1065986" y="1911605"/>
            <a:ext cx="9626728" cy="461665"/>
          </a:xfrm>
          <a:prstGeom prst="rect">
            <a:avLst/>
          </a:prstGeom>
        </p:spPr>
        <p:txBody>
          <a:bodyPr wrap="square">
            <a:spAutoFit/>
          </a:bodyPr>
          <a:lstStyle/>
          <a:p>
            <a:r>
              <a:rPr lang="tr-TR" sz="2400" b="0" i="0" u="none" strike="noStrike" baseline="0" dirty="0" smtClean="0">
                <a:solidFill>
                  <a:srgbClr val="000000"/>
                </a:solidFill>
                <a:latin typeface="Calibri" panose="020F0502020204030204" pitchFamily="34" charset="0"/>
              </a:rPr>
              <a:t>akım ortamında herhangi bir akışkan elemanının zaman izlediği yoldur. </a:t>
            </a:r>
            <a:endParaRPr lang="tr-TR" sz="2400" dirty="0"/>
          </a:p>
        </p:txBody>
      </p:sp>
    </p:spTree>
    <p:extLst>
      <p:ext uri="{BB962C8B-B14F-4D97-AF65-F5344CB8AC3E}">
        <p14:creationId xmlns:p14="http://schemas.microsoft.com/office/powerpoint/2010/main" val="403482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849137" y="1248052"/>
            <a:ext cx="6594647" cy="4346042"/>
          </a:xfrm>
          <a:prstGeom prst="rect">
            <a:avLst/>
          </a:prstGeom>
        </p:spPr>
      </p:pic>
    </p:spTree>
    <p:extLst>
      <p:ext uri="{BB962C8B-B14F-4D97-AF65-F5344CB8AC3E}">
        <p14:creationId xmlns:p14="http://schemas.microsoft.com/office/powerpoint/2010/main" val="132243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Üniform</a:t>
            </a:r>
            <a:r>
              <a:rPr lang="tr-TR" b="1" dirty="0" smtClean="0"/>
              <a:t> ve </a:t>
            </a:r>
            <a:r>
              <a:rPr lang="tr-TR" b="1" dirty="0" err="1" smtClean="0"/>
              <a:t>Üniform</a:t>
            </a:r>
            <a:r>
              <a:rPr lang="tr-TR" b="1" dirty="0" smtClean="0"/>
              <a:t> olmayan akımlar</a:t>
            </a:r>
            <a:endParaRPr lang="tr-TR" b="1" dirty="0"/>
          </a:p>
        </p:txBody>
      </p:sp>
      <p:sp>
        <p:nvSpPr>
          <p:cNvPr id="3" name="İçerik Yer Tutucusu 2"/>
          <p:cNvSpPr>
            <a:spLocks noGrp="1"/>
          </p:cNvSpPr>
          <p:nvPr>
            <p:ph idx="1"/>
          </p:nvPr>
        </p:nvSpPr>
        <p:spPr/>
        <p:txBody>
          <a:bodyPr/>
          <a:lstStyle/>
          <a:p>
            <a:r>
              <a:rPr lang="tr-TR" dirty="0" smtClean="0"/>
              <a:t>Akım çizgisi boyunca (yol boyunca) hız, basınç gibi özellikler zamanla değişmiyorsa </a:t>
            </a:r>
            <a:r>
              <a:rPr lang="tr-TR" b="1" i="1" dirty="0" err="1" smtClean="0"/>
              <a:t>Üniform</a:t>
            </a:r>
            <a:r>
              <a:rPr lang="tr-TR" b="1" i="1" dirty="0" smtClean="0"/>
              <a:t> akım </a:t>
            </a:r>
            <a:r>
              <a:rPr lang="tr-TR" dirty="0" smtClean="0"/>
              <a:t>olarak adlandırılır. (kanal boyunca su derinliği sabittir, Hız </a:t>
            </a:r>
            <a:r>
              <a:rPr lang="tr-TR" dirty="0" err="1" smtClean="0"/>
              <a:t>heryerde</a:t>
            </a:r>
            <a:r>
              <a:rPr lang="tr-TR" dirty="0" smtClean="0"/>
              <a:t> aynıdır) </a:t>
            </a:r>
            <a:endParaRPr lang="tr-TR" dirty="0"/>
          </a:p>
        </p:txBody>
      </p:sp>
      <p:pic>
        <p:nvPicPr>
          <p:cNvPr id="5"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080874"/>
            <a:ext cx="54292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5"/>
          <p:cNvPicPr>
            <a:picLocks noChangeAspect="1"/>
          </p:cNvPicPr>
          <p:nvPr/>
        </p:nvPicPr>
        <p:blipFill>
          <a:blip r:embed="rId3"/>
          <a:stretch>
            <a:fillRect/>
          </a:stretch>
        </p:blipFill>
        <p:spPr>
          <a:xfrm>
            <a:off x="8879230" y="4866295"/>
            <a:ext cx="2646020" cy="1830760"/>
          </a:xfrm>
          <a:prstGeom prst="rect">
            <a:avLst/>
          </a:prstGeom>
        </p:spPr>
      </p:pic>
      <p:pic>
        <p:nvPicPr>
          <p:cNvPr id="7" name="Resim 6"/>
          <p:cNvPicPr>
            <a:picLocks noChangeAspect="1"/>
          </p:cNvPicPr>
          <p:nvPr/>
        </p:nvPicPr>
        <p:blipFill>
          <a:blip r:embed="rId4"/>
          <a:stretch>
            <a:fillRect/>
          </a:stretch>
        </p:blipFill>
        <p:spPr>
          <a:xfrm>
            <a:off x="770753" y="4591050"/>
            <a:ext cx="7734300" cy="2266950"/>
          </a:xfrm>
          <a:prstGeom prst="rect">
            <a:avLst/>
          </a:prstGeom>
        </p:spPr>
      </p:pic>
    </p:spTree>
    <p:extLst>
      <p:ext uri="{BB962C8B-B14F-4D97-AF65-F5344CB8AC3E}">
        <p14:creationId xmlns:p14="http://schemas.microsoft.com/office/powerpoint/2010/main" val="26145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Kararsız-</a:t>
            </a:r>
            <a:r>
              <a:rPr lang="tr-TR" dirty="0" err="1" smtClean="0"/>
              <a:t>Üniform</a:t>
            </a:r>
            <a:r>
              <a:rPr lang="tr-TR" dirty="0" smtClean="0"/>
              <a:t> akım örneği</a:t>
            </a:r>
            <a:endParaRPr lang="tr-TR" dirty="0"/>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514350" y="1891356"/>
            <a:ext cx="11163300" cy="4591050"/>
          </a:xfrm>
          <a:prstGeom prst="rect">
            <a:avLst/>
          </a:prstGeom>
        </p:spPr>
      </p:pic>
    </p:spTree>
    <p:extLst>
      <p:ext uri="{BB962C8B-B14F-4D97-AF65-F5344CB8AC3E}">
        <p14:creationId xmlns:p14="http://schemas.microsoft.com/office/powerpoint/2010/main" val="101591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 </a:t>
            </a:r>
            <a:r>
              <a:rPr lang="tr-TR" dirty="0" err="1" smtClean="0"/>
              <a:t>Lagrange</a:t>
            </a:r>
            <a:r>
              <a:rPr lang="tr-TR" dirty="0" smtClean="0"/>
              <a:t> Bakış Açısı:</a:t>
            </a:r>
            <a:endParaRPr lang="tr-TR" dirty="0"/>
          </a:p>
        </p:txBody>
      </p:sp>
      <p:sp>
        <p:nvSpPr>
          <p:cNvPr id="3" name="İçerik Yer Tutucusu 2"/>
          <p:cNvSpPr>
            <a:spLocks noGrp="1"/>
          </p:cNvSpPr>
          <p:nvPr>
            <p:ph idx="1"/>
          </p:nvPr>
        </p:nvSpPr>
        <p:spPr/>
        <p:txBody>
          <a:bodyPr/>
          <a:lstStyle/>
          <a:p>
            <a:r>
              <a:rPr lang="tr-TR" altLang="tr-TR" dirty="0" smtClean="0">
                <a:solidFill>
                  <a:srgbClr val="00B050"/>
                </a:solidFill>
                <a:cs typeface="Times New Roman" panose="02020603050405020304" pitchFamily="18" charset="0"/>
              </a:rPr>
              <a:t>Akışkanın hareketini </a:t>
            </a:r>
            <a:r>
              <a:rPr lang="tr-TR" altLang="tr-TR" dirty="0" err="1" smtClean="0">
                <a:solidFill>
                  <a:srgbClr val="00B050"/>
                </a:solidFill>
                <a:cs typeface="Times New Roman" panose="02020603050405020304" pitchFamily="18" charset="0"/>
              </a:rPr>
              <a:t>Lagrange</a:t>
            </a:r>
            <a:r>
              <a:rPr lang="tr-TR" altLang="tr-TR" dirty="0" smtClean="0">
                <a:solidFill>
                  <a:srgbClr val="00B050"/>
                </a:solidFill>
                <a:cs typeface="Times New Roman" panose="02020603050405020304" pitchFamily="18" charset="0"/>
              </a:rPr>
              <a:t> bakış açısı ile belirlemek demek, her bir akışkan parçasının yaptığı hareketi teker teker belirlemek demektir</a:t>
            </a:r>
          </a:p>
          <a:p>
            <a:endParaRPr lang="tr-TR" dirty="0" smtClean="0"/>
          </a:p>
          <a:p>
            <a:r>
              <a:rPr lang="tr-TR" dirty="0" smtClean="0"/>
              <a:t>Bu bakış açısında her bir akışkan parçası için izlediği yolu (yörünge), yörünge boyunca hızını, basıncını ve diğer özelliklerini belirlemek gerekir.</a:t>
            </a:r>
            <a:endParaRPr lang="tr-TR" dirty="0"/>
          </a:p>
        </p:txBody>
      </p:sp>
    </p:spTree>
    <p:extLst>
      <p:ext uri="{BB962C8B-B14F-4D97-AF65-F5344CB8AC3E}">
        <p14:creationId xmlns:p14="http://schemas.microsoft.com/office/powerpoint/2010/main" val="3334463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Kararsız-</a:t>
            </a:r>
            <a:r>
              <a:rPr lang="tr-TR" dirty="0" err="1" smtClean="0"/>
              <a:t>Üniform</a:t>
            </a:r>
            <a:r>
              <a:rPr lang="tr-TR" dirty="0" smtClean="0"/>
              <a:t> olmayan akım örneği</a:t>
            </a:r>
            <a:endParaRPr lang="tr-TR" dirty="0"/>
          </a:p>
        </p:txBody>
      </p:sp>
      <p:sp>
        <p:nvSpPr>
          <p:cNvPr id="3" name="İçerik Yer Tutucusu 2"/>
          <p:cNvSpPr>
            <a:spLocks noGrp="1"/>
          </p:cNvSpPr>
          <p:nvPr>
            <p:ph idx="1"/>
          </p:nvPr>
        </p:nvSpPr>
        <p:spPr/>
        <p:txBody>
          <a:bodyPr/>
          <a:lstStyle/>
          <a:p>
            <a:endParaRPr lang="tr-TR"/>
          </a:p>
        </p:txBody>
      </p:sp>
      <p:pic>
        <p:nvPicPr>
          <p:cNvPr id="5" name="Resim 4"/>
          <p:cNvPicPr>
            <a:picLocks noChangeAspect="1"/>
          </p:cNvPicPr>
          <p:nvPr/>
        </p:nvPicPr>
        <p:blipFill>
          <a:blip r:embed="rId2"/>
          <a:stretch>
            <a:fillRect/>
          </a:stretch>
        </p:blipFill>
        <p:spPr>
          <a:xfrm>
            <a:off x="678977" y="1700084"/>
            <a:ext cx="10461973" cy="5157916"/>
          </a:xfrm>
          <a:prstGeom prst="rect">
            <a:avLst/>
          </a:prstGeom>
        </p:spPr>
      </p:pic>
    </p:spTree>
    <p:extLst>
      <p:ext uri="{BB962C8B-B14F-4D97-AF65-F5344CB8AC3E}">
        <p14:creationId xmlns:p14="http://schemas.microsoft.com/office/powerpoint/2010/main" val="1295375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Bir, iki ve Üç boyutlu akımlar</a:t>
            </a:r>
            <a:endParaRPr lang="tr-TR" dirty="0"/>
          </a:p>
        </p:txBody>
      </p:sp>
      <p:sp>
        <p:nvSpPr>
          <p:cNvPr id="3" name="İçerik Yer Tutucusu 2"/>
          <p:cNvSpPr>
            <a:spLocks noGrp="1"/>
          </p:cNvSpPr>
          <p:nvPr>
            <p:ph idx="1"/>
          </p:nvPr>
        </p:nvSpPr>
        <p:spPr/>
        <p:txBody>
          <a:bodyPr/>
          <a:lstStyle/>
          <a:p>
            <a:r>
              <a:rPr lang="tr-TR" dirty="0" smtClean="0"/>
              <a:t>Bir boru akımında hız aslında iki boyutludur. Ancak </a:t>
            </a:r>
            <a:r>
              <a:rPr lang="tr-TR" dirty="0" err="1" smtClean="0"/>
              <a:t>kesitsel</a:t>
            </a:r>
            <a:r>
              <a:rPr lang="tr-TR" dirty="0" smtClean="0"/>
              <a:t> ortalama hız alınarak tek boyutlu gibi düşünülebilir.</a:t>
            </a:r>
            <a:endParaRPr lang="tr-TR" dirty="0"/>
          </a:p>
        </p:txBody>
      </p:sp>
      <p:pic>
        <p:nvPicPr>
          <p:cNvPr id="4" name="Resim 3"/>
          <p:cNvPicPr>
            <a:picLocks noChangeAspect="1"/>
          </p:cNvPicPr>
          <p:nvPr/>
        </p:nvPicPr>
        <p:blipFill>
          <a:blip r:embed="rId2"/>
          <a:stretch>
            <a:fillRect/>
          </a:stretch>
        </p:blipFill>
        <p:spPr>
          <a:xfrm>
            <a:off x="1266567" y="3259867"/>
            <a:ext cx="10668000" cy="2381250"/>
          </a:xfrm>
          <a:prstGeom prst="rect">
            <a:avLst/>
          </a:prstGeom>
        </p:spPr>
      </p:pic>
    </p:spTree>
    <p:extLst>
      <p:ext uri="{BB962C8B-B14F-4D97-AF65-F5344CB8AC3E}">
        <p14:creationId xmlns:p14="http://schemas.microsoft.com/office/powerpoint/2010/main" val="110621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426011" y="0"/>
            <a:ext cx="8713902" cy="6858000"/>
          </a:xfrm>
          <a:prstGeom prst="rect">
            <a:avLst/>
          </a:prstGeom>
        </p:spPr>
      </p:pic>
    </p:spTree>
    <p:extLst>
      <p:ext uri="{BB962C8B-B14F-4D97-AF65-F5344CB8AC3E}">
        <p14:creationId xmlns:p14="http://schemas.microsoft.com/office/powerpoint/2010/main" val="871895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876300" y="136697"/>
            <a:ext cx="10439400" cy="6419850"/>
          </a:xfrm>
          <a:prstGeom prst="rect">
            <a:avLst/>
          </a:prstGeom>
        </p:spPr>
      </p:pic>
    </p:spTree>
    <p:extLst>
      <p:ext uri="{BB962C8B-B14F-4D97-AF65-F5344CB8AC3E}">
        <p14:creationId xmlns:p14="http://schemas.microsoft.com/office/powerpoint/2010/main" val="7914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547687" y="1500187"/>
            <a:ext cx="11096625" cy="3857625"/>
          </a:xfrm>
          <a:prstGeom prst="rect">
            <a:avLst/>
          </a:prstGeom>
        </p:spPr>
      </p:pic>
    </p:spTree>
    <p:extLst>
      <p:ext uri="{BB962C8B-B14F-4D97-AF65-F5344CB8AC3E}">
        <p14:creationId xmlns:p14="http://schemas.microsoft.com/office/powerpoint/2010/main" val="271436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2) </a:t>
            </a:r>
            <a:r>
              <a:rPr lang="tr-TR" dirty="0" err="1" smtClean="0"/>
              <a:t>Euler</a:t>
            </a:r>
            <a:r>
              <a:rPr lang="tr-TR" dirty="0" smtClean="0"/>
              <a:t> Bakış Açısı:</a:t>
            </a:r>
            <a:endParaRPr lang="tr-TR" dirty="0"/>
          </a:p>
        </p:txBody>
      </p:sp>
      <p:sp>
        <p:nvSpPr>
          <p:cNvPr id="3" name="İçerik Yer Tutucusu 2"/>
          <p:cNvSpPr>
            <a:spLocks noGrp="1"/>
          </p:cNvSpPr>
          <p:nvPr>
            <p:ph idx="1"/>
          </p:nvPr>
        </p:nvSpPr>
        <p:spPr/>
        <p:txBody>
          <a:bodyPr/>
          <a:lstStyle/>
          <a:p>
            <a:r>
              <a:rPr lang="tr-TR" altLang="tr-TR" dirty="0" smtClean="0">
                <a:solidFill>
                  <a:srgbClr val="FF0000"/>
                </a:solidFill>
                <a:cs typeface="Times New Roman" panose="02020603050405020304" pitchFamily="18" charset="0"/>
              </a:rPr>
              <a:t>Akım alanının belirli noktalarında, hareket ile ilgili büyüklüklerin (hız, basınç, vb.) zamanla nasıl değiştiklerini belirlemek demektir.</a:t>
            </a:r>
          </a:p>
          <a:p>
            <a:endParaRPr lang="tr-TR" altLang="tr-TR" dirty="0" smtClean="0">
              <a:solidFill>
                <a:srgbClr val="FF0000"/>
              </a:solidFill>
              <a:cs typeface="Times New Roman" panose="02020603050405020304" pitchFamily="18" charset="0"/>
            </a:endParaRPr>
          </a:p>
          <a:p>
            <a:r>
              <a:rPr lang="tr-TR" altLang="tr-TR" dirty="0" smtClean="0">
                <a:solidFill>
                  <a:srgbClr val="FF0000"/>
                </a:solidFill>
                <a:cs typeface="Times New Roman" panose="02020603050405020304" pitchFamily="18" charset="0"/>
              </a:rPr>
              <a:t>O halde </a:t>
            </a:r>
            <a:r>
              <a:rPr lang="tr-TR" altLang="tr-TR" dirty="0" err="1" smtClean="0">
                <a:solidFill>
                  <a:srgbClr val="FF0000"/>
                </a:solidFill>
                <a:cs typeface="Times New Roman" panose="02020603050405020304" pitchFamily="18" charset="0"/>
              </a:rPr>
              <a:t>euler</a:t>
            </a:r>
            <a:r>
              <a:rPr lang="tr-TR" altLang="tr-TR" dirty="0" smtClean="0">
                <a:solidFill>
                  <a:srgbClr val="FF0000"/>
                </a:solidFill>
                <a:cs typeface="Times New Roman" panose="02020603050405020304" pitchFamily="18" charset="0"/>
              </a:rPr>
              <a:t> bakış açısına göre hız, o noktanın koordinatlarına ve zamana bağlı olarak bulunur.</a:t>
            </a:r>
          </a:p>
          <a:p>
            <a:endParaRPr lang="tr-TR" altLang="tr-TR" dirty="0">
              <a:solidFill>
                <a:srgbClr val="00B050"/>
              </a:solidFill>
              <a:cs typeface="Times New Roman" panose="02020603050405020304" pitchFamily="18" charset="0"/>
            </a:endParaRPr>
          </a:p>
        </p:txBody>
      </p:sp>
      <p:pic>
        <p:nvPicPr>
          <p:cNvPr id="4" name="Resim 3"/>
          <p:cNvPicPr>
            <a:picLocks noChangeAspect="1"/>
          </p:cNvPicPr>
          <p:nvPr/>
        </p:nvPicPr>
        <p:blipFill>
          <a:blip r:embed="rId2"/>
          <a:stretch>
            <a:fillRect/>
          </a:stretch>
        </p:blipFill>
        <p:spPr>
          <a:xfrm>
            <a:off x="838200" y="4304141"/>
            <a:ext cx="10067925" cy="885825"/>
          </a:xfrm>
          <a:prstGeom prst="rect">
            <a:avLst/>
          </a:prstGeom>
        </p:spPr>
      </p:pic>
    </p:spTree>
    <p:extLst>
      <p:ext uri="{BB962C8B-B14F-4D97-AF65-F5344CB8AC3E}">
        <p14:creationId xmlns:p14="http://schemas.microsoft.com/office/powerpoint/2010/main" val="3045195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238250" y="1385887"/>
            <a:ext cx="9715500" cy="4086225"/>
          </a:xfrm>
          <a:prstGeom prst="rect">
            <a:avLst/>
          </a:prstGeom>
        </p:spPr>
      </p:pic>
    </p:spTree>
    <p:extLst>
      <p:ext uri="{BB962C8B-B14F-4D97-AF65-F5344CB8AC3E}">
        <p14:creationId xmlns:p14="http://schemas.microsoft.com/office/powerpoint/2010/main" val="48620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65604" y="3748215"/>
            <a:ext cx="11171023" cy="2998574"/>
          </a:xfrm>
        </p:spPr>
        <p:txBody>
          <a:bodyPr>
            <a:normAutofit lnSpcReduction="10000"/>
          </a:bodyPr>
          <a:lstStyle/>
          <a:p>
            <a:pPr marL="0" indent="0">
              <a:buNone/>
            </a:pPr>
            <a:endParaRPr lang="tr-TR" dirty="0"/>
          </a:p>
          <a:p>
            <a:r>
              <a:rPr lang="tr-TR" b="1" dirty="0" smtClean="0"/>
              <a:t>Yerel </a:t>
            </a:r>
            <a:r>
              <a:rPr lang="tr-TR" b="1" dirty="0"/>
              <a:t>ivme , </a:t>
            </a:r>
            <a:r>
              <a:rPr lang="tr-TR" dirty="0"/>
              <a:t>sabit bir noktada birim zamanda hızda meydana gelen değişimdir. </a:t>
            </a:r>
          </a:p>
          <a:p>
            <a:r>
              <a:rPr lang="tr-TR" b="1" dirty="0" err="1" smtClean="0"/>
              <a:t>Konvektif</a:t>
            </a:r>
            <a:r>
              <a:rPr lang="tr-TR" b="1" dirty="0" smtClean="0"/>
              <a:t> </a:t>
            </a:r>
            <a:r>
              <a:rPr lang="tr-TR" b="1" dirty="0"/>
              <a:t>ivme, </a:t>
            </a:r>
            <a:r>
              <a:rPr lang="tr-TR" dirty="0"/>
              <a:t>sabit bir anda birim </a:t>
            </a:r>
            <a:r>
              <a:rPr lang="tr-TR" dirty="0" err="1"/>
              <a:t>yerdeğiştirmeye</a:t>
            </a:r>
            <a:r>
              <a:rPr lang="tr-TR" dirty="0"/>
              <a:t> karşı hızda meydana gelen değişimdir </a:t>
            </a:r>
            <a:endParaRPr lang="tr-TR" dirty="0" smtClean="0"/>
          </a:p>
          <a:p>
            <a:endParaRPr lang="tr-TR" dirty="0"/>
          </a:p>
          <a:p>
            <a:r>
              <a:rPr lang="tr-TR" dirty="0"/>
              <a:t>Yerel ivme kararlı olmayan akımlar için sıfırdan farklıdır</a:t>
            </a:r>
          </a:p>
          <a:p>
            <a:endParaRPr lang="tr-TR" dirty="0"/>
          </a:p>
          <a:p>
            <a:endParaRPr lang="tr-TR" dirty="0"/>
          </a:p>
        </p:txBody>
      </p:sp>
      <p:pic>
        <p:nvPicPr>
          <p:cNvPr id="4" name="Resim 3"/>
          <p:cNvPicPr>
            <a:picLocks noChangeAspect="1"/>
          </p:cNvPicPr>
          <p:nvPr/>
        </p:nvPicPr>
        <p:blipFill>
          <a:blip r:embed="rId2"/>
          <a:stretch>
            <a:fillRect/>
          </a:stretch>
        </p:blipFill>
        <p:spPr>
          <a:xfrm>
            <a:off x="947737" y="365125"/>
            <a:ext cx="10296525" cy="3581400"/>
          </a:xfrm>
          <a:prstGeom prst="rect">
            <a:avLst/>
          </a:prstGeom>
        </p:spPr>
      </p:pic>
    </p:spTree>
    <p:extLst>
      <p:ext uri="{BB962C8B-B14F-4D97-AF65-F5344CB8AC3E}">
        <p14:creationId xmlns:p14="http://schemas.microsoft.com/office/powerpoint/2010/main" val="105127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 name="Resim 6"/>
          <p:cNvPicPr>
            <a:picLocks noChangeAspect="1"/>
          </p:cNvPicPr>
          <p:nvPr/>
        </p:nvPicPr>
        <p:blipFill>
          <a:blip r:embed="rId2"/>
          <a:stretch>
            <a:fillRect/>
          </a:stretch>
        </p:blipFill>
        <p:spPr>
          <a:xfrm>
            <a:off x="982490" y="742762"/>
            <a:ext cx="8458072" cy="5810438"/>
          </a:xfrm>
          <a:prstGeom prst="rect">
            <a:avLst/>
          </a:prstGeom>
        </p:spPr>
      </p:pic>
    </p:spTree>
    <p:extLst>
      <p:ext uri="{BB962C8B-B14F-4D97-AF65-F5344CB8AC3E}">
        <p14:creationId xmlns:p14="http://schemas.microsoft.com/office/powerpoint/2010/main" val="562562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Zamanla değişen (kararsız) ve zamanla değişmeyen (kararlı)akımlar </a:t>
            </a:r>
            <a:endParaRPr lang="tr-TR" dirty="0"/>
          </a:p>
        </p:txBody>
      </p:sp>
      <p:sp>
        <p:nvSpPr>
          <p:cNvPr id="3" name="İçerik Yer Tutucusu 2"/>
          <p:cNvSpPr>
            <a:spLocks noGrp="1"/>
          </p:cNvSpPr>
          <p:nvPr>
            <p:ph idx="1"/>
          </p:nvPr>
        </p:nvSpPr>
        <p:spPr>
          <a:xfrm>
            <a:off x="838200" y="1578490"/>
            <a:ext cx="10515600" cy="4351338"/>
          </a:xfrm>
        </p:spPr>
        <p:txBody>
          <a:bodyPr/>
          <a:lstStyle/>
          <a:p>
            <a:pPr marL="0" indent="0">
              <a:buNone/>
            </a:pPr>
            <a:endParaRPr lang="tr-TR" dirty="0" smtClean="0"/>
          </a:p>
          <a:p>
            <a:pPr marL="0" indent="0">
              <a:buNone/>
            </a:pPr>
            <a:r>
              <a:rPr lang="tr-TR" dirty="0" smtClean="0">
                <a:solidFill>
                  <a:srgbClr val="FF0000"/>
                </a:solidFill>
              </a:rPr>
              <a:t>Akıma </a:t>
            </a:r>
            <a:r>
              <a:rPr lang="tr-TR" dirty="0">
                <a:solidFill>
                  <a:srgbClr val="FF0000"/>
                </a:solidFill>
              </a:rPr>
              <a:t>ait fiziksel </a:t>
            </a:r>
            <a:r>
              <a:rPr lang="tr-TR" dirty="0" smtClean="0">
                <a:solidFill>
                  <a:srgbClr val="FF0000"/>
                </a:solidFill>
              </a:rPr>
              <a:t>büyüklükleri (hız, basınç </a:t>
            </a:r>
            <a:r>
              <a:rPr lang="tr-TR" dirty="0" err="1" smtClean="0">
                <a:solidFill>
                  <a:srgbClr val="FF0000"/>
                </a:solidFill>
              </a:rPr>
              <a:t>vs</a:t>
            </a:r>
            <a:r>
              <a:rPr lang="tr-TR" dirty="0" smtClean="0">
                <a:solidFill>
                  <a:srgbClr val="FF0000"/>
                </a:solidFill>
              </a:rPr>
              <a:t>) </a:t>
            </a:r>
            <a:r>
              <a:rPr lang="tr-TR" b="1" i="1" dirty="0">
                <a:solidFill>
                  <a:srgbClr val="FF0000"/>
                </a:solidFill>
              </a:rPr>
              <a:t>ortalama </a:t>
            </a:r>
            <a:r>
              <a:rPr lang="tr-TR" dirty="0">
                <a:solidFill>
                  <a:srgbClr val="FF0000"/>
                </a:solidFill>
              </a:rPr>
              <a:t>anlamda, zamana bağlı olarak değişmiyorsa bu tür akımlar </a:t>
            </a:r>
            <a:r>
              <a:rPr lang="tr-TR" b="1" dirty="0" err="1">
                <a:solidFill>
                  <a:srgbClr val="FF0000"/>
                </a:solidFill>
              </a:rPr>
              <a:t>permanan</a:t>
            </a:r>
            <a:r>
              <a:rPr lang="tr-TR" b="1" dirty="0">
                <a:solidFill>
                  <a:srgbClr val="FF0000"/>
                </a:solidFill>
              </a:rPr>
              <a:t> </a:t>
            </a:r>
            <a:r>
              <a:rPr lang="tr-TR" dirty="0">
                <a:solidFill>
                  <a:srgbClr val="FF0000"/>
                </a:solidFill>
              </a:rPr>
              <a:t>(</a:t>
            </a:r>
            <a:r>
              <a:rPr lang="tr-TR" b="1" i="1" dirty="0">
                <a:solidFill>
                  <a:srgbClr val="FF0000"/>
                </a:solidFill>
              </a:rPr>
              <a:t>kararlı</a:t>
            </a:r>
            <a:r>
              <a:rPr lang="tr-TR" dirty="0">
                <a:solidFill>
                  <a:srgbClr val="FF0000"/>
                </a:solidFill>
              </a:rPr>
              <a:t>) </a:t>
            </a:r>
            <a:r>
              <a:rPr lang="tr-TR" b="1" dirty="0">
                <a:solidFill>
                  <a:srgbClr val="FF0000"/>
                </a:solidFill>
              </a:rPr>
              <a:t>akım</a:t>
            </a:r>
            <a:r>
              <a:rPr lang="tr-TR" dirty="0">
                <a:solidFill>
                  <a:srgbClr val="FF0000"/>
                </a:solidFill>
              </a:rPr>
              <a:t>, aksi halde </a:t>
            </a:r>
            <a:r>
              <a:rPr lang="tr-TR" b="1" dirty="0" err="1">
                <a:solidFill>
                  <a:srgbClr val="FF0000"/>
                </a:solidFill>
              </a:rPr>
              <a:t>permanan</a:t>
            </a:r>
            <a:r>
              <a:rPr lang="tr-TR" b="1" dirty="0">
                <a:solidFill>
                  <a:srgbClr val="FF0000"/>
                </a:solidFill>
              </a:rPr>
              <a:t> olmayan </a:t>
            </a:r>
            <a:r>
              <a:rPr lang="tr-TR" dirty="0">
                <a:solidFill>
                  <a:srgbClr val="FF0000"/>
                </a:solidFill>
              </a:rPr>
              <a:t>(</a:t>
            </a:r>
            <a:r>
              <a:rPr lang="tr-TR" b="1" i="1" dirty="0">
                <a:solidFill>
                  <a:srgbClr val="FF0000"/>
                </a:solidFill>
              </a:rPr>
              <a:t>kararsız</a:t>
            </a:r>
            <a:r>
              <a:rPr lang="tr-TR" dirty="0">
                <a:solidFill>
                  <a:srgbClr val="FF0000"/>
                </a:solidFill>
              </a:rPr>
              <a:t>) </a:t>
            </a:r>
            <a:r>
              <a:rPr lang="tr-TR" b="1" dirty="0">
                <a:solidFill>
                  <a:srgbClr val="FF0000"/>
                </a:solidFill>
              </a:rPr>
              <a:t>akım </a:t>
            </a:r>
            <a:r>
              <a:rPr lang="tr-TR" dirty="0">
                <a:solidFill>
                  <a:srgbClr val="FF0000"/>
                </a:solidFill>
              </a:rPr>
              <a:t>olarak nitelendirilir</a:t>
            </a:r>
            <a:r>
              <a:rPr lang="tr-TR" dirty="0" smtClean="0">
                <a:solidFill>
                  <a:srgbClr val="FF0000"/>
                </a:solidFill>
              </a:rPr>
              <a:t>.</a:t>
            </a:r>
          </a:p>
          <a:p>
            <a:pPr marL="0" indent="0">
              <a:buNone/>
            </a:pPr>
            <a:endParaRPr lang="tr-TR" dirty="0"/>
          </a:p>
          <a:p>
            <a:pPr marL="0" indent="0">
              <a:buNone/>
            </a:pPr>
            <a:r>
              <a:rPr lang="tr-TR" sz="2400" dirty="0" smtClean="0"/>
              <a:t>Bu olaya örnek olarak bir haznenin dibinden akan bir musluk verilebilir. Musluk açılıp sabit bırakılsın, bu durumda her noktada hız, basınç gibi değerler zamanla değişmeyecektir. Musluk yavaş yavaş kapatıldığında hız yavaş yavaş değişecektir.</a:t>
            </a:r>
            <a:endParaRPr lang="tr-TR" sz="2400" dirty="0"/>
          </a:p>
          <a:p>
            <a:endParaRPr lang="tr-TR" dirty="0"/>
          </a:p>
        </p:txBody>
      </p:sp>
      <p:pic>
        <p:nvPicPr>
          <p:cNvPr id="5"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0358" y="5292683"/>
            <a:ext cx="4176713"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57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1222547" y="2454447"/>
            <a:ext cx="8385171" cy="3093694"/>
          </a:xfrm>
          <a:prstGeom prst="rect">
            <a:avLst/>
          </a:prstGeom>
        </p:spPr>
      </p:pic>
      <p:pic>
        <p:nvPicPr>
          <p:cNvPr id="5" name="Resim 4"/>
          <p:cNvPicPr>
            <a:picLocks noChangeAspect="1"/>
          </p:cNvPicPr>
          <p:nvPr/>
        </p:nvPicPr>
        <p:blipFill>
          <a:blip r:embed="rId3"/>
          <a:stretch>
            <a:fillRect/>
          </a:stretch>
        </p:blipFill>
        <p:spPr>
          <a:xfrm>
            <a:off x="1125882" y="1095375"/>
            <a:ext cx="8391525" cy="1190625"/>
          </a:xfrm>
          <a:prstGeom prst="rect">
            <a:avLst/>
          </a:prstGeom>
        </p:spPr>
      </p:pic>
    </p:spTree>
    <p:extLst>
      <p:ext uri="{BB962C8B-B14F-4D97-AF65-F5344CB8AC3E}">
        <p14:creationId xmlns:p14="http://schemas.microsoft.com/office/powerpoint/2010/main" val="224681458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TotalTime>
  <Words>358</Words>
  <Application>Microsoft Office PowerPoint</Application>
  <PresentationFormat>Geniş ekran</PresentationFormat>
  <Paragraphs>36</Paragraphs>
  <Slides>23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23</vt:i4>
      </vt:variant>
    </vt:vector>
  </HeadingPairs>
  <TitlesOfParts>
    <vt:vector size="28" baseType="lpstr">
      <vt:lpstr>Arial</vt:lpstr>
      <vt:lpstr>Calibri</vt:lpstr>
      <vt:lpstr>Calibri Light</vt:lpstr>
      <vt:lpstr>Times New Roman</vt:lpstr>
      <vt:lpstr>Office Teması</vt:lpstr>
      <vt:lpstr>AKIŞKANLARIN KİNEMATİĞİ</vt:lpstr>
      <vt:lpstr>1) Lagrange Bakış Açısı:</vt:lpstr>
      <vt:lpstr>PowerPoint Sunusu</vt:lpstr>
      <vt:lpstr>2) Euler Bakış Açısı:</vt:lpstr>
      <vt:lpstr>PowerPoint Sunusu</vt:lpstr>
      <vt:lpstr>PowerPoint Sunusu</vt:lpstr>
      <vt:lpstr>PowerPoint Sunusu</vt:lpstr>
      <vt:lpstr>Zamanla değişen (kararsız) ve zamanla değişmeyen (kararlı)akımlar </vt:lpstr>
      <vt:lpstr>PowerPoint Sunusu</vt:lpstr>
      <vt:lpstr>PowerPoint Sunusu</vt:lpstr>
      <vt:lpstr>Akım Çizgisi</vt:lpstr>
      <vt:lpstr>PowerPoint Sunusu</vt:lpstr>
      <vt:lpstr>PowerPoint Sunusu</vt:lpstr>
      <vt:lpstr>Akım Borusu</vt:lpstr>
      <vt:lpstr>PowerPoint Sunusu</vt:lpstr>
      <vt:lpstr>Yörünge:</vt:lpstr>
      <vt:lpstr>PowerPoint Sunusu</vt:lpstr>
      <vt:lpstr>Üniform ve Üniform olmayan akımlar</vt:lpstr>
      <vt:lpstr>Kararsız-Üniform akım örneği</vt:lpstr>
      <vt:lpstr>Kararsız-Üniform olmayan akım örneği</vt:lpstr>
      <vt:lpstr>Bir, iki ve Üç boyutlu akımlar</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AKIŞKANLARIN KİNEMATİĞİ</dc:title>
  <dc:creator>Turgay</dc:creator>
  <cp:lastModifiedBy>Hakem</cp:lastModifiedBy>
  <cp:revision>59</cp:revision>
  <dcterms:created xsi:type="dcterms:W3CDTF">2017-08-03T10:22:37Z</dcterms:created>
  <dcterms:modified xsi:type="dcterms:W3CDTF">2024-04-03T06:51:29Z</dcterms:modified>
</cp:coreProperties>
</file>